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3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147470526" r:id="rId12"/>
    <p:sldId id="2076137239" r:id="rId13"/>
    <p:sldId id="2147470524" r:id="rId14"/>
    <p:sldId id="325" r:id="rId15"/>
    <p:sldId id="2076137989" r:id="rId16"/>
    <p:sldId id="2147470377" r:id="rId17"/>
    <p:sldId id="2076137987" r:id="rId18"/>
    <p:sldId id="2076137985" r:id="rId19"/>
    <p:sldId id="286" r:id="rId20"/>
    <p:sldId id="2076137983" r:id="rId21"/>
    <p:sldId id="2076137981" r:id="rId22"/>
    <p:sldId id="2076137982" r:id="rId23"/>
    <p:sldId id="287" r:id="rId24"/>
    <p:sldId id="2076137980" r:id="rId25"/>
    <p:sldId id="2076137976" r:id="rId26"/>
    <p:sldId id="2076137984" r:id="rId27"/>
    <p:sldId id="2076137977" r:id="rId28"/>
    <p:sldId id="3766" r:id="rId29"/>
    <p:sldId id="2076137988" r:id="rId30"/>
    <p:sldId id="2076137990" r:id="rId31"/>
    <p:sldId id="34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147470526"/>
            <p14:sldId id="2076137239"/>
            <p14:sldId id="2147470524"/>
            <p14:sldId id="325"/>
            <p14:sldId id="2076137989"/>
            <p14:sldId id="2147470377"/>
            <p14:sldId id="2076137987"/>
            <p14:sldId id="2076137985"/>
            <p14:sldId id="286"/>
            <p14:sldId id="2076137983"/>
            <p14:sldId id="2076137981"/>
            <p14:sldId id="2076137982"/>
            <p14:sldId id="287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7"/>
    <p:restoredTop sz="92773"/>
  </p:normalViewPr>
  <p:slideViewPr>
    <p:cSldViewPr snapToGrid="0" snapToObjects="1">
      <p:cViewPr varScale="1">
        <p:scale>
          <a:sx n="137" d="100"/>
          <a:sy n="137" d="100"/>
        </p:scale>
        <p:origin x="1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7/29/23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34369-CB73-BD44-A403-1C3FC8DE1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36AB5-E167-4548-BAB5-0244B97385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CC7B-3CE6-274D-B76E-4B396AC79E9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D2B0C3-6BFB-7B45-83C4-5788E269C030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929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11" Type="http://schemas.openxmlformats.org/officeDocument/2006/relationships/image" Target="../media/image59.png"/><Relationship Id="rId5" Type="http://schemas.openxmlformats.org/officeDocument/2006/relationships/image" Target="../media/image53.jpe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.svg"/><Relationship Id="rId21" Type="http://schemas.openxmlformats.org/officeDocument/2006/relationships/image" Target="../media/image82.png"/><Relationship Id="rId42" Type="http://schemas.openxmlformats.org/officeDocument/2006/relationships/image" Target="../media/image101.svg"/><Relationship Id="rId47" Type="http://schemas.openxmlformats.org/officeDocument/2006/relationships/image" Target="../media/image106.png"/><Relationship Id="rId63" Type="http://schemas.openxmlformats.org/officeDocument/2006/relationships/image" Target="../media/image122.png"/><Relationship Id="rId68" Type="http://schemas.openxmlformats.org/officeDocument/2006/relationships/image" Target="../media/image127.png"/><Relationship Id="rId84" Type="http://schemas.openxmlformats.org/officeDocument/2006/relationships/image" Target="../media/image142.png"/><Relationship Id="rId16" Type="http://schemas.openxmlformats.org/officeDocument/2006/relationships/image" Target="../media/image77.svg"/><Relationship Id="rId11" Type="http://schemas.openxmlformats.org/officeDocument/2006/relationships/image" Target="../media/image72.svg"/><Relationship Id="rId32" Type="http://schemas.openxmlformats.org/officeDocument/2006/relationships/image" Target="../media/image93.svg"/><Relationship Id="rId37" Type="http://schemas.openxmlformats.org/officeDocument/2006/relationships/image" Target="../media/image96.png"/><Relationship Id="rId53" Type="http://schemas.openxmlformats.org/officeDocument/2006/relationships/image" Target="../media/image112.png"/><Relationship Id="rId58" Type="http://schemas.openxmlformats.org/officeDocument/2006/relationships/image" Target="../media/image117.svg"/><Relationship Id="rId74" Type="http://schemas.openxmlformats.org/officeDocument/2006/relationships/image" Target="../media/image133.png"/><Relationship Id="rId79" Type="http://schemas.openxmlformats.org/officeDocument/2006/relationships/image" Target="../media/image137.png"/><Relationship Id="rId5" Type="http://schemas.openxmlformats.org/officeDocument/2006/relationships/image" Target="../media/image66.png"/><Relationship Id="rId61" Type="http://schemas.openxmlformats.org/officeDocument/2006/relationships/image" Target="../media/image120.png"/><Relationship Id="rId82" Type="http://schemas.openxmlformats.org/officeDocument/2006/relationships/image" Target="../media/image140.png"/><Relationship Id="rId19" Type="http://schemas.openxmlformats.org/officeDocument/2006/relationships/image" Target="../media/image80.png"/><Relationship Id="rId14" Type="http://schemas.openxmlformats.org/officeDocument/2006/relationships/image" Target="../media/image75.pn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Relationship Id="rId48" Type="http://schemas.openxmlformats.org/officeDocument/2006/relationships/image" Target="../media/image107.png"/><Relationship Id="rId56" Type="http://schemas.openxmlformats.org/officeDocument/2006/relationships/image" Target="../media/image115.svg"/><Relationship Id="rId64" Type="http://schemas.openxmlformats.org/officeDocument/2006/relationships/image" Target="../media/image123.png"/><Relationship Id="rId69" Type="http://schemas.openxmlformats.org/officeDocument/2006/relationships/image" Target="../media/image128.png"/><Relationship Id="rId77" Type="http://schemas.openxmlformats.org/officeDocument/2006/relationships/image" Target="../media/image135.png"/><Relationship Id="rId8" Type="http://schemas.openxmlformats.org/officeDocument/2006/relationships/image" Target="../media/image69.png"/><Relationship Id="rId51" Type="http://schemas.openxmlformats.org/officeDocument/2006/relationships/image" Target="../media/image110.svg"/><Relationship Id="rId72" Type="http://schemas.openxmlformats.org/officeDocument/2006/relationships/image" Target="../media/image131.emf"/><Relationship Id="rId80" Type="http://schemas.openxmlformats.org/officeDocument/2006/relationships/image" Target="../media/image138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60.png"/><Relationship Id="rId38" Type="http://schemas.openxmlformats.org/officeDocument/2006/relationships/image" Target="../media/image97.svg"/><Relationship Id="rId46" Type="http://schemas.openxmlformats.org/officeDocument/2006/relationships/image" Target="../media/image105.svg"/><Relationship Id="rId59" Type="http://schemas.openxmlformats.org/officeDocument/2006/relationships/image" Target="../media/image118.png"/><Relationship Id="rId67" Type="http://schemas.openxmlformats.org/officeDocument/2006/relationships/image" Target="../media/image126.png"/><Relationship Id="rId20" Type="http://schemas.openxmlformats.org/officeDocument/2006/relationships/image" Target="../media/image81.svg"/><Relationship Id="rId41" Type="http://schemas.openxmlformats.org/officeDocument/2006/relationships/image" Target="../media/image100.png"/><Relationship Id="rId54" Type="http://schemas.openxmlformats.org/officeDocument/2006/relationships/image" Target="../media/image113.svg"/><Relationship Id="rId62" Type="http://schemas.openxmlformats.org/officeDocument/2006/relationships/image" Target="../media/image121.svg"/><Relationship Id="rId70" Type="http://schemas.openxmlformats.org/officeDocument/2006/relationships/image" Target="../media/image129.png"/><Relationship Id="rId75" Type="http://schemas.openxmlformats.org/officeDocument/2006/relationships/image" Target="../media/image134.png"/><Relationship Id="rId83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sv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5.svg"/><Relationship Id="rId49" Type="http://schemas.openxmlformats.org/officeDocument/2006/relationships/image" Target="../media/image108.svg"/><Relationship Id="rId57" Type="http://schemas.openxmlformats.org/officeDocument/2006/relationships/image" Target="../media/image116.png"/><Relationship Id="rId10" Type="http://schemas.openxmlformats.org/officeDocument/2006/relationships/image" Target="../media/image71.png"/><Relationship Id="rId31" Type="http://schemas.openxmlformats.org/officeDocument/2006/relationships/image" Target="../media/image92.png"/><Relationship Id="rId44" Type="http://schemas.openxmlformats.org/officeDocument/2006/relationships/image" Target="../media/image103.png"/><Relationship Id="rId52" Type="http://schemas.openxmlformats.org/officeDocument/2006/relationships/image" Target="../media/image111.png"/><Relationship Id="rId60" Type="http://schemas.openxmlformats.org/officeDocument/2006/relationships/image" Target="../media/image119.svg"/><Relationship Id="rId65" Type="http://schemas.openxmlformats.org/officeDocument/2006/relationships/image" Target="../media/image124.svg"/><Relationship Id="rId73" Type="http://schemas.openxmlformats.org/officeDocument/2006/relationships/image" Target="../media/image132.png"/><Relationship Id="rId78" Type="http://schemas.openxmlformats.org/officeDocument/2006/relationships/image" Target="../media/image136.png"/><Relationship Id="rId81" Type="http://schemas.openxmlformats.org/officeDocument/2006/relationships/image" Target="../media/image139.png"/><Relationship Id="rId4" Type="http://schemas.openxmlformats.org/officeDocument/2006/relationships/image" Target="../media/image65.svg"/><Relationship Id="rId9" Type="http://schemas.openxmlformats.org/officeDocument/2006/relationships/image" Target="../media/image70.svg"/><Relationship Id="rId13" Type="http://schemas.openxmlformats.org/officeDocument/2006/relationships/image" Target="../media/image74.svg"/><Relationship Id="rId18" Type="http://schemas.openxmlformats.org/officeDocument/2006/relationships/image" Target="../media/image79.svg"/><Relationship Id="rId39" Type="http://schemas.openxmlformats.org/officeDocument/2006/relationships/image" Target="../media/image98.png"/><Relationship Id="rId34" Type="http://schemas.openxmlformats.org/officeDocument/2006/relationships/image" Target="../media/image61.svg"/><Relationship Id="rId50" Type="http://schemas.openxmlformats.org/officeDocument/2006/relationships/image" Target="../media/image109.png"/><Relationship Id="rId55" Type="http://schemas.openxmlformats.org/officeDocument/2006/relationships/image" Target="../media/image114.png"/><Relationship Id="rId76" Type="http://schemas.openxmlformats.org/officeDocument/2006/relationships/image" Target="../media/image50.png"/><Relationship Id="rId7" Type="http://schemas.openxmlformats.org/officeDocument/2006/relationships/image" Target="../media/image68.png"/><Relationship Id="rId71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90.png"/><Relationship Id="rId24" Type="http://schemas.openxmlformats.org/officeDocument/2006/relationships/image" Target="../media/image85.svg"/><Relationship Id="rId40" Type="http://schemas.openxmlformats.org/officeDocument/2006/relationships/image" Target="../media/image99.svg"/><Relationship Id="rId45" Type="http://schemas.openxmlformats.org/officeDocument/2006/relationships/image" Target="../media/image104.png"/><Relationship Id="rId66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/rancher-on-aws" TargetMode="External"/><Relationship Id="rId2" Type="http://schemas.openxmlformats.org/officeDocument/2006/relationships/hyperlink" Target="https://tryranchergov.com/" TargetMode="Externa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4.png"/><Relationship Id="rId4" Type="http://schemas.openxmlformats.org/officeDocument/2006/relationships/image" Target="../media/image15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svg"/><Relationship Id="rId26" Type="http://schemas.openxmlformats.org/officeDocument/2006/relationships/image" Target="../media/image182.png"/><Relationship Id="rId3" Type="http://schemas.openxmlformats.org/officeDocument/2006/relationships/image" Target="../media/image160.tiff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tiff"/><Relationship Id="rId17" Type="http://schemas.openxmlformats.org/officeDocument/2006/relationships/image" Target="../media/image174.png"/><Relationship Id="rId25" Type="http://schemas.openxmlformats.org/officeDocument/2006/relationships/image" Target="../media/image18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3.png"/><Relationship Id="rId11" Type="http://schemas.openxmlformats.org/officeDocument/2006/relationships/image" Target="../media/image168.tiff"/><Relationship Id="rId24" Type="http://schemas.openxmlformats.org/officeDocument/2006/relationships/image" Target="../media/image51.png"/><Relationship Id="rId5" Type="http://schemas.openxmlformats.org/officeDocument/2006/relationships/image" Target="../media/image162.tiff"/><Relationship Id="rId15" Type="http://schemas.openxmlformats.org/officeDocument/2006/relationships/image" Target="../media/image172.tiff"/><Relationship Id="rId23" Type="http://schemas.openxmlformats.org/officeDocument/2006/relationships/image" Target="../media/image180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tiff"/><Relationship Id="rId9" Type="http://schemas.openxmlformats.org/officeDocument/2006/relationships/image" Target="../media/image166.tiff"/><Relationship Id="rId14" Type="http://schemas.openxmlformats.org/officeDocument/2006/relationships/image" Target="../media/image171.tiff"/><Relationship Id="rId22" Type="http://schemas.openxmlformats.org/officeDocument/2006/relationships/image" Target="../media/image179.png"/><Relationship Id="rId27" Type="http://schemas.openxmlformats.org/officeDocument/2006/relationships/image" Target="../media/image18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.svg"/><Relationship Id="rId5" Type="http://schemas.openxmlformats.org/officeDocument/2006/relationships/image" Target="../media/image187.png"/><Relationship Id="rId4" Type="http://schemas.openxmlformats.org/officeDocument/2006/relationships/image" Target="../media/image18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8845421" y="230705"/>
            <a:ext cx="3110792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Technical Demo Deck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12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2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0E73451-7B02-FFFF-ED2B-38002556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3" y="1269733"/>
            <a:ext cx="4832177" cy="254078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6DEDA-E691-4CE7-F68C-568E44B5CF4E}"/>
              </a:ext>
            </a:extLst>
          </p:cNvPr>
          <p:cNvSpPr txBox="1"/>
          <p:nvPr/>
        </p:nvSpPr>
        <p:spPr>
          <a:xfrm>
            <a:off x="791110" y="477748"/>
            <a:ext cx="8630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oppins" pitchFamily="2" charset="77"/>
                <a:cs typeface="Poppins" pitchFamily="2" charset="77"/>
              </a:rPr>
              <a:t>Build Expertise on Open-Source 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26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29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8711" y="1900085"/>
            <a:ext cx="4824410" cy="2194190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Government Solutions (RGS) </a:t>
            </a:r>
            <a:r>
              <a:rPr lang="en-US" sz="1200" dirty="0">
                <a:latin typeface="Poppins Light" pitchFamily="2"/>
                <a:cs typeface="Poppins Light" pitchFamily="2"/>
              </a:rPr>
              <a:t>is a 100% US-based entity dedicated to delivering Kubernetes and Cloud Native Technology solutions, services, and support across the U.S. Government including the Federal Government, Department of Defense, and Intelligence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Government Solutions (RGS) </a:t>
            </a:r>
            <a:r>
              <a:rPr lang="en-US" sz="1200" dirty="0">
                <a:latin typeface="Poppins Light" pitchFamily="2"/>
                <a:cs typeface="Poppins Light" pitchFamily="2"/>
              </a:rPr>
              <a:t>offers varying levels of service including US-State Side Support and cleared on-site support and exists to enhance Rancher’s capabilities to meet the ever-evolving government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2105182" y="6043149"/>
            <a:ext cx="2455929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2075634" y="6072310"/>
            <a:ext cx="2574118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RBAC and 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19830" y="4658092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64231" y="4687039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87962" y="420898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0149" y="423754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398711" y="5599676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490898" y="5628243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587962" y="5140645"/>
            <a:ext cx="399448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587962" y="5181473"/>
            <a:ext cx="3994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W&amp;S,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i="0" dirty="0">
                <a:solidFill>
                  <a:srgbClr val="666666"/>
                </a:solidFill>
                <a:effectLst/>
                <a:latin typeface="Montserrat" pitchFamily="2" charset="77"/>
              </a:rPr>
              <a:t>Accelerating Mission and Driving Success for our Customers</a:t>
            </a:r>
            <a:endParaRPr lang="en-US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5317BFE3-90B1-4564-AAEB-8AE3A4045A89}"/>
              </a:ext>
            </a:extLst>
          </p:cNvPr>
          <p:cNvSpPr/>
          <p:nvPr/>
        </p:nvSpPr>
        <p:spPr>
          <a:xfrm>
            <a:off x="791382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71A2669-2BB8-3B4A-BFD5-D06BB902F70D}"/>
              </a:ext>
            </a:extLst>
          </p:cNvPr>
          <p:cNvSpPr/>
          <p:nvPr/>
        </p:nvSpPr>
        <p:spPr>
          <a:xfrm>
            <a:off x="7913822" y="1355564"/>
            <a:ext cx="3468412" cy="715909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7682C-1788-DA40-BDF6-7D763C7657C0}"/>
              </a:ext>
            </a:extLst>
          </p:cNvPr>
          <p:cNvSpPr/>
          <p:nvPr/>
        </p:nvSpPr>
        <p:spPr>
          <a:xfrm>
            <a:off x="4170404" y="1333842"/>
            <a:ext cx="3546335" cy="733798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6" name="Picture 2" descr="media.defense.gov/2020/Aug/07/2002473157/-1/-1/...">
            <a:extLst>
              <a:ext uri="{FF2B5EF4-FFF2-40B4-BE49-F238E27FC236}">
                <a16:creationId xmlns:a16="http://schemas.microsoft.com/office/drawing/2014/main" id="{8A89CE74-D6E3-CD43-BD7E-9D3B4EDD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8775" y="2128024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ADAE768-E7EE-574E-BD5A-1E6B99A9F56E}"/>
              </a:ext>
            </a:extLst>
          </p:cNvPr>
          <p:cNvSpPr/>
          <p:nvPr/>
        </p:nvSpPr>
        <p:spPr>
          <a:xfrm>
            <a:off x="49086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1F2CFE4-78B4-3041-8BBB-FB6C144457D3}"/>
              </a:ext>
            </a:extLst>
          </p:cNvPr>
          <p:cNvSpPr txBox="1"/>
          <p:nvPr/>
        </p:nvSpPr>
        <p:spPr>
          <a:xfrm>
            <a:off x="426626" y="1314339"/>
            <a:ext cx="3536094" cy="753301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CDC</a:t>
            </a:r>
            <a:b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Operation WARPSPEED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32418037-9179-D447-9A00-C156849D5CCE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07E01C92-419C-E44A-AEB8-C4B751D14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293" y="369380"/>
            <a:ext cx="10508165" cy="455509"/>
          </a:xfrm>
        </p:spPr>
        <p:txBody>
          <a:bodyPr/>
          <a:lstStyle/>
          <a:p>
            <a:pPr lvl="0"/>
            <a:r>
              <a:rPr lang="en-US" dirty="0"/>
              <a:t>Customer Success Stories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04EA48-8C2A-4D41-8701-A2B3D2176C4E}"/>
              </a:ext>
            </a:extLst>
          </p:cNvPr>
          <p:cNvSpPr txBox="1"/>
          <p:nvPr/>
        </p:nvSpPr>
        <p:spPr>
          <a:xfrm>
            <a:off x="341281" y="736704"/>
            <a:ext cx="10508458" cy="3139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Bleeding-edge technology advancing the mission landscape </a:t>
            </a: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tomorrow</a:t>
            </a:r>
          </a:p>
        </p:txBody>
      </p:sp>
      <p:pic>
        <p:nvPicPr>
          <p:cNvPr id="13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5628994B-CD50-7E40-A9C4-739A63AD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70100" y="2132332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D50A6DEA-C170-C944-935E-CA5649366727}"/>
              </a:ext>
            </a:extLst>
          </p:cNvPr>
          <p:cNvSpPr txBox="1"/>
          <p:nvPr/>
        </p:nvSpPr>
        <p:spPr>
          <a:xfrm>
            <a:off x="524534" y="3531444"/>
            <a:ext cx="3460311" cy="29763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i="0" u="none" strike="noStrike" kern="1200" cap="none" spc="0" baseline="0" dirty="0">
                <a:uFillTx/>
                <a:latin typeface="Poppins Light"/>
              </a:rPr>
              <a:t>Platform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Engineering contract focused on a ‘Get Well Strategy’ to modernize the CDC’s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immunization data lake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infrastructure</a:t>
            </a: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dirty="0">
                <a:latin typeface="Poppins Light"/>
              </a:rPr>
              <a:t>Rancher Federal Support and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Consulting </a:t>
            </a:r>
            <a:r>
              <a:rPr lang="en-US" sz="1200" dirty="0">
                <a:latin typeface="Poppins Light"/>
              </a:rPr>
              <a:t>E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ngineers introduced a hybrid-cloud architecture that migrated CDC workloads from pure AWS -&gt; AWS, Azure, and On-Prem Bare Metal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15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D8B69B31-F237-2242-AA92-8D21F709F588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8" name="Picture 6" descr="Federal U-2 Laboratory | Federal Labs">
            <a:extLst>
              <a:ext uri="{FF2B5EF4-FFF2-40B4-BE49-F238E27FC236}">
                <a16:creationId xmlns:a16="http://schemas.microsoft.com/office/drawing/2014/main" id="{E59D687E-3EE8-A345-84CD-BCD5454C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23853" y="2121445"/>
            <a:ext cx="1251795" cy="12517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19">
            <a:extLst>
              <a:ext uri="{FF2B5EF4-FFF2-40B4-BE49-F238E27FC236}">
                <a16:creationId xmlns:a16="http://schemas.microsoft.com/office/drawing/2014/main" id="{02B287E5-6B2C-464F-B28F-2818F47AE24E}"/>
              </a:ext>
            </a:extLst>
          </p:cNvPr>
          <p:cNvSpPr/>
          <p:nvPr/>
        </p:nvSpPr>
        <p:spPr>
          <a:xfrm>
            <a:off x="448751" y="2067640"/>
            <a:ext cx="3536094" cy="925226"/>
          </a:xfrm>
          <a:prstGeom prst="rect">
            <a:avLst/>
          </a:prstGeom>
          <a:noFill/>
          <a:ln w="19046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BB14001-2BD0-3A47-BF2F-DD4721D98970}"/>
              </a:ext>
            </a:extLst>
          </p:cNvPr>
          <p:cNvSpPr txBox="1"/>
          <p:nvPr/>
        </p:nvSpPr>
        <p:spPr>
          <a:xfrm>
            <a:off x="7957500" y="3310970"/>
            <a:ext cx="3428181" cy="31868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The U2 Spy Plane has been retrofitted with computational hardware running Rancher’s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 for cloud-native AI/ML in-flight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 Federal Engineers executed a ‘get-well’ strategy enabling the U2 Fed-lab to modernize a 60-plane into a foundational platform for a modern-day mission weapons platform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B65FD995-6451-4448-BF2F-6C742E68D163}"/>
              </a:ext>
            </a:extLst>
          </p:cNvPr>
          <p:cNvSpPr txBox="1"/>
          <p:nvPr/>
        </p:nvSpPr>
        <p:spPr>
          <a:xfrm>
            <a:off x="4614798" y="1306121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USAF</a:t>
            </a:r>
            <a:b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Platform-One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57E3684B-7956-4D49-9201-1C43075AB6D6}"/>
              </a:ext>
            </a:extLst>
          </p:cNvPr>
          <p:cNvSpPr txBox="1"/>
          <p:nvPr/>
        </p:nvSpPr>
        <p:spPr>
          <a:xfrm>
            <a:off x="8190390" y="1287655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U2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b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Federa</a:t>
            </a:r>
            <a:r>
              <a:rPr lang="en-US" sz="1800" b="0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l Laboratory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1B31BFB-9B60-4E08-AF20-36BF2ECD4159}"/>
              </a:ext>
            </a:extLst>
          </p:cNvPr>
          <p:cNvSpPr/>
          <p:nvPr/>
        </p:nvSpPr>
        <p:spPr>
          <a:xfrm>
            <a:off x="4197700" y="3477952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8EE3F204-DA5B-EC43-9C32-DEAFC314BB68}"/>
              </a:ext>
            </a:extLst>
          </p:cNvPr>
          <p:cNvSpPr txBox="1"/>
          <p:nvPr/>
        </p:nvSpPr>
        <p:spPr>
          <a:xfrm>
            <a:off x="4230749" y="3555006"/>
            <a:ext cx="3546335" cy="25938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lvl="0" indent="-285750">
              <a:lnSpc>
                <a:spcPct val="114000"/>
              </a:lnSpc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2 Prime contracts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with USAF P1 with 18 FTEs supporting the </a:t>
            </a:r>
            <a:r>
              <a:rPr lang="en-US" sz="1200" b="0" i="0" u="none" strike="noStrike" kern="1200" cap="none" spc="0" baseline="0" dirty="0" err="1">
                <a:uFillTx/>
                <a:latin typeface="Poppins Light"/>
              </a:rPr>
              <a:t>DevSecOps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initiatives and platform infrastructure.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70% of P1 Kubernetes clusters are running 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RKE2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distro is shipping on a USAF Edge-One satellite mission in CY2021.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Direct Support: ABMS, F35, INSCOM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C-ATO Approval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873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6423</TotalTime>
  <Words>1538</Words>
  <Application>Microsoft Macintosh PowerPoint</Application>
  <PresentationFormat>Widescreen</PresentationFormat>
  <Paragraphs>336</Paragraphs>
  <Slides>29</Slides>
  <Notes>15</Notes>
  <HiddenSlides>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Calibri Light</vt:lpstr>
      <vt:lpstr>Montserrat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Customer Success Stories</vt:lpstr>
      <vt:lpstr>Products and Projects</vt:lpstr>
      <vt:lpstr>Rancher is Fully Open and Interoperable</vt:lpstr>
      <vt:lpstr>The Complete Rancher Stack</vt:lpstr>
      <vt:lpstr>Rancher Federal + Amazon AWS</vt:lpstr>
      <vt:lpstr>PowerPoint Presentation</vt:lpstr>
      <vt:lpstr>Architectural Overview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PowerPoint Presentation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342</cp:revision>
  <dcterms:created xsi:type="dcterms:W3CDTF">2020-11-17T10:12:06Z</dcterms:created>
  <dcterms:modified xsi:type="dcterms:W3CDTF">2023-07-29T21:51:42Z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